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9"/>
  </p:notesMasterIdLst>
  <p:sldIdLst>
    <p:sldId id="256" r:id="rId2"/>
    <p:sldId id="368" r:id="rId3"/>
    <p:sldId id="356" r:id="rId4"/>
    <p:sldId id="365" r:id="rId5"/>
    <p:sldId id="366" r:id="rId6"/>
    <p:sldId id="291" r:id="rId7"/>
    <p:sldId id="382" r:id="rId8"/>
    <p:sldId id="381" r:id="rId9"/>
    <p:sldId id="293" r:id="rId10"/>
    <p:sldId id="328" r:id="rId11"/>
    <p:sldId id="329" r:id="rId12"/>
    <p:sldId id="330" r:id="rId13"/>
    <p:sldId id="331" r:id="rId14"/>
    <p:sldId id="333" r:id="rId15"/>
    <p:sldId id="332" r:id="rId16"/>
    <p:sldId id="334" r:id="rId17"/>
    <p:sldId id="335" r:id="rId18"/>
    <p:sldId id="336" r:id="rId19"/>
    <p:sldId id="338" r:id="rId20"/>
    <p:sldId id="337" r:id="rId21"/>
    <p:sldId id="339" r:id="rId22"/>
    <p:sldId id="380" r:id="rId23"/>
    <p:sldId id="340" r:id="rId24"/>
    <p:sldId id="341" r:id="rId25"/>
    <p:sldId id="342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17" r:id="rId36"/>
    <p:sldId id="383" r:id="rId37"/>
    <p:sldId id="290" r:id="rId38"/>
  </p:sldIdLst>
  <p:sldSz cx="9144000" cy="5143500" type="screen16x9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7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2349" autoAdjust="0"/>
  </p:normalViewPr>
  <p:slideViewPr>
    <p:cSldViewPr>
      <p:cViewPr>
        <p:scale>
          <a:sx n="90" d="100"/>
          <a:sy n="90" d="100"/>
        </p:scale>
        <p:origin x="-804" y="-102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04C9D-80B0-43FE-A70D-9D67A06489AC}" type="datetimeFigureOut">
              <a:rPr lang="et-EE" smtClean="0"/>
              <a:t>13.11.2018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F8DBD-EA89-4D41-BC11-4713885779F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7310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https://www.youtube.com/watch?v=d_crXXbuEKE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16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18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19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20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22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23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24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25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26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27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28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29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30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31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32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33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34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35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36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37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8DBD-EA89-4D41-BC11-4713885779FE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736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A826-113C-4DF5-9C37-73DFEA5CC399}" type="datetime1">
              <a:rPr lang="et-EE" smtClean="0"/>
              <a:t>13.11.2018</a:t>
            </a:fld>
            <a:endParaRPr lang="et-E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4BD9-F1D8-4D12-9742-DBE30EAE3762}" type="datetime1">
              <a:rPr lang="et-EE" smtClean="0"/>
              <a:t>13.11.2018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EFB3-EE22-4195-8CA6-FDDC718A89EF}" type="datetime1">
              <a:rPr lang="et-EE" smtClean="0"/>
              <a:t>13.11.2018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F687-D131-48F9-9B38-F57911FD4178}" type="datetime1">
              <a:rPr lang="et-EE" smtClean="0"/>
              <a:t>13.11.2018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5968-8E58-4934-B1CE-E3015D903598}" type="datetime1">
              <a:rPr lang="et-EE" smtClean="0"/>
              <a:t>13.11.2018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21AE-A5DC-4223-B7B1-5FE0C7871F20}" type="datetime1">
              <a:rPr lang="et-EE" smtClean="0"/>
              <a:t>13.11.2018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2113-3C78-407D-81AE-8F5FF5AA6429}" type="datetime1">
              <a:rPr lang="et-EE" smtClean="0"/>
              <a:t>13.11.2018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898B-B5FA-4893-A95F-9EACAD23DAA1}" type="datetime1">
              <a:rPr lang="et-EE" smtClean="0"/>
              <a:t>13.11.2018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DEE2-4E64-4B68-8E03-D022153ED21B}" type="datetime1">
              <a:rPr lang="et-EE" smtClean="0"/>
              <a:t>13.11.2018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B191-AA3D-48CE-B6D3-083A9B222D93}" type="datetime1">
              <a:rPr lang="et-EE" smtClean="0"/>
              <a:t>13.11.2018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C5E2-EB87-47B6-B518-52EC1C7E2B3A}" type="datetime1">
              <a:rPr lang="et-EE" smtClean="0"/>
              <a:t>13.11.2018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45D86AA-B223-4453-9624-184F66676AE6}" type="datetime1">
              <a:rPr lang="et-EE" smtClean="0"/>
              <a:t>13.11.2018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bot\Desktop\coloured-robot-design_1148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99" y="555526"/>
            <a:ext cx="3384375" cy="293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115616" y="3363838"/>
            <a:ext cx="6811140" cy="72008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t-EE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larendon Blk BT" panose="02040905050505020204" pitchFamily="18" charset="0"/>
              </a:rPr>
              <a:t>LIND JA MUTUKAS</a:t>
            </a:r>
            <a:endParaRPr lang="et-EE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larendon Blk BT" panose="02040905050505020204" pitchFamily="18" charset="0"/>
            </a:endParaRPr>
          </a:p>
        </p:txBody>
      </p:sp>
      <p:sp>
        <p:nvSpPr>
          <p:cNvPr id="8" name="Pealkiri 1"/>
          <p:cNvSpPr txBox="1">
            <a:spLocks/>
          </p:cNvSpPr>
          <p:nvPr/>
        </p:nvSpPr>
        <p:spPr>
          <a:xfrm>
            <a:off x="-6779" y="10632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5" name="Teksti kohatäide 3"/>
          <p:cNvSpPr>
            <a:spLocks noGrp="1"/>
          </p:cNvSpPr>
          <p:nvPr>
            <p:ph type="body" sz="half" idx="2"/>
          </p:nvPr>
        </p:nvSpPr>
        <p:spPr>
          <a:xfrm>
            <a:off x="1633970" y="4155926"/>
            <a:ext cx="5774432" cy="799132"/>
          </a:xfrm>
        </p:spPr>
        <p:txBody>
          <a:bodyPr>
            <a:noAutofit/>
          </a:bodyPr>
          <a:lstStyle/>
          <a:p>
            <a:pPr algn="ctr"/>
            <a:r>
              <a:rPr lang="et-EE" dirty="0" smtClean="0">
                <a:latin typeface="Clarendon Blk BT" panose="02040905050505020204" pitchFamily="18" charset="0"/>
              </a:rPr>
              <a:t>LEGO </a:t>
            </a:r>
            <a:r>
              <a:rPr lang="et-EE" dirty="0" err="1" smtClean="0">
                <a:latin typeface="Clarendon Blk BT" panose="02040905050505020204" pitchFamily="18" charset="0"/>
              </a:rPr>
              <a:t>WeDo</a:t>
            </a:r>
            <a:r>
              <a:rPr lang="et-EE" dirty="0" smtClean="0">
                <a:latin typeface="Clarendon Blk BT" panose="02040905050505020204" pitchFamily="18" charset="0"/>
              </a:rPr>
              <a:t> 2.0</a:t>
            </a:r>
          </a:p>
          <a:p>
            <a:pPr algn="ctr"/>
            <a:r>
              <a:rPr lang="et-EE" dirty="0" smtClean="0">
                <a:latin typeface="Clarendon Blk BT" panose="02040905050505020204" pitchFamily="18" charset="0"/>
              </a:rPr>
              <a:t>Mudel ja materjalid: Mai Pitsner</a:t>
            </a:r>
          </a:p>
        </p:txBody>
      </p:sp>
      <p:sp>
        <p:nvSpPr>
          <p:cNvPr id="3" name="Slaidinumbri kohatä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3108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11" name="Ümarnurkne ristkülik 10"/>
          <p:cNvSpPr/>
          <p:nvPr/>
        </p:nvSpPr>
        <p:spPr>
          <a:xfrm>
            <a:off x="208012" y="1059582"/>
            <a:ext cx="3168352" cy="17281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1" t="12804" r="22721" b="9517"/>
          <a:stretch/>
        </p:blipFill>
        <p:spPr>
          <a:xfrm>
            <a:off x="652891" y="1131590"/>
            <a:ext cx="2334933" cy="1695072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t="16819" r="16526" b="16304"/>
          <a:stretch/>
        </p:blipFill>
        <p:spPr>
          <a:xfrm>
            <a:off x="323528" y="3221665"/>
            <a:ext cx="3693326" cy="1942373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12537" r="19741" b="15343"/>
          <a:stretch/>
        </p:blipFill>
        <p:spPr>
          <a:xfrm>
            <a:off x="3764477" y="771550"/>
            <a:ext cx="5379523" cy="3373454"/>
          </a:xfrm>
          <a:prstGeom prst="rect">
            <a:avLst/>
          </a:prstGeom>
        </p:spPr>
      </p:pic>
      <p:sp>
        <p:nvSpPr>
          <p:cNvPr id="10" name="Pealkiri 1"/>
          <p:cNvSpPr txBox="1">
            <a:spLocks/>
          </p:cNvSpPr>
          <p:nvPr/>
        </p:nvSpPr>
        <p:spPr>
          <a:xfrm>
            <a:off x="539552" y="3147814"/>
            <a:ext cx="824074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1A</a:t>
            </a:r>
            <a:endParaRPr lang="et-EE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Pealkiri 1"/>
          <p:cNvSpPr txBox="1">
            <a:spLocks/>
          </p:cNvSpPr>
          <p:nvPr/>
        </p:nvSpPr>
        <p:spPr>
          <a:xfrm>
            <a:off x="6948264" y="3182560"/>
            <a:ext cx="824074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1B</a:t>
            </a:r>
            <a:endParaRPr lang="et-EE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EHITAME (2)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0171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11" name="Ümarnurkne ristkülik 10"/>
          <p:cNvSpPr/>
          <p:nvPr/>
        </p:nvSpPr>
        <p:spPr>
          <a:xfrm>
            <a:off x="208012" y="1059582"/>
            <a:ext cx="3168352" cy="17281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8" t="20515" r="25905" b="23886"/>
          <a:stretch/>
        </p:blipFill>
        <p:spPr>
          <a:xfrm>
            <a:off x="644017" y="1136968"/>
            <a:ext cx="2349356" cy="1573421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8" t="14466" r="30472" b="16283"/>
          <a:stretch/>
        </p:blipFill>
        <p:spPr>
          <a:xfrm>
            <a:off x="3923928" y="1225702"/>
            <a:ext cx="2569103" cy="2328193"/>
          </a:xfrm>
          <a:prstGeom prst="rect">
            <a:avLst/>
          </a:prstGeom>
        </p:spPr>
      </p:pic>
      <p:sp>
        <p:nvSpPr>
          <p:cNvPr id="10" name="Teksti kohatäide 2"/>
          <p:cNvSpPr>
            <a:spLocks noGrp="1"/>
          </p:cNvSpPr>
          <p:nvPr>
            <p:ph type="body" idx="1"/>
          </p:nvPr>
        </p:nvSpPr>
        <p:spPr>
          <a:xfrm>
            <a:off x="251520" y="2355726"/>
            <a:ext cx="504056" cy="411510"/>
          </a:xfrm>
        </p:spPr>
        <p:txBody>
          <a:bodyPr/>
          <a:lstStyle/>
          <a:p>
            <a:pPr algn="l"/>
            <a:r>
              <a:rPr lang="et-EE" sz="2200" b="1" dirty="0" smtClean="0"/>
              <a:t>x2</a:t>
            </a:r>
          </a:p>
        </p:txBody>
      </p:sp>
      <p:pic>
        <p:nvPicPr>
          <p:cNvPr id="8" name="Pilt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8" t="14466" r="30472" b="16283"/>
          <a:stretch/>
        </p:blipFill>
        <p:spPr>
          <a:xfrm>
            <a:off x="5940152" y="2389798"/>
            <a:ext cx="2569103" cy="2328193"/>
          </a:xfrm>
          <a:prstGeom prst="rect">
            <a:avLst/>
          </a:prstGeom>
        </p:spPr>
      </p:pic>
      <p:sp>
        <p:nvSpPr>
          <p:cNvPr id="12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EHITAME (3)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0171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11" name="Ümarnurkne ristkülik 10"/>
          <p:cNvSpPr/>
          <p:nvPr/>
        </p:nvSpPr>
        <p:spPr>
          <a:xfrm>
            <a:off x="208012" y="1059582"/>
            <a:ext cx="3168352" cy="17281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6" t="20524" r="23896" b="23815"/>
          <a:stretch/>
        </p:blipFill>
        <p:spPr>
          <a:xfrm>
            <a:off x="3923928" y="1563638"/>
            <a:ext cx="4750130" cy="2712076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8" t="17672" r="28052" b="20185"/>
          <a:stretch/>
        </p:blipFill>
        <p:spPr>
          <a:xfrm>
            <a:off x="662533" y="1203597"/>
            <a:ext cx="2325291" cy="1482219"/>
          </a:xfrm>
          <a:prstGeom prst="rect">
            <a:avLst/>
          </a:prstGeom>
        </p:spPr>
      </p:pic>
      <p:sp>
        <p:nvSpPr>
          <p:cNvPr id="8" name="Teksti kohatäide 2"/>
          <p:cNvSpPr>
            <a:spLocks noGrp="1"/>
          </p:cNvSpPr>
          <p:nvPr>
            <p:ph type="body" idx="1"/>
          </p:nvPr>
        </p:nvSpPr>
        <p:spPr>
          <a:xfrm>
            <a:off x="251520" y="2355726"/>
            <a:ext cx="504056" cy="411510"/>
          </a:xfrm>
        </p:spPr>
        <p:txBody>
          <a:bodyPr/>
          <a:lstStyle/>
          <a:p>
            <a:pPr algn="l"/>
            <a:r>
              <a:rPr lang="et-EE" sz="2200" b="1" dirty="0" smtClean="0"/>
              <a:t>x2</a:t>
            </a:r>
          </a:p>
        </p:txBody>
      </p:sp>
      <p:sp>
        <p:nvSpPr>
          <p:cNvPr id="10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EHITAME (4)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0171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11" name="Ümarnurkne ristkülik 10"/>
          <p:cNvSpPr/>
          <p:nvPr/>
        </p:nvSpPr>
        <p:spPr>
          <a:xfrm>
            <a:off x="208012" y="1059582"/>
            <a:ext cx="3168352" cy="17281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5" t="11014" r="25194" b="12061"/>
          <a:stretch/>
        </p:blipFill>
        <p:spPr>
          <a:xfrm>
            <a:off x="3771492" y="1023687"/>
            <a:ext cx="4937760" cy="3958046"/>
          </a:xfrm>
          <a:prstGeom prst="rect">
            <a:avLst/>
          </a:prstGeom>
        </p:spPr>
      </p:pic>
      <p:pic>
        <p:nvPicPr>
          <p:cNvPr id="10" name="Pilt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6" t="20524" r="23896" b="23815"/>
          <a:stretch/>
        </p:blipFill>
        <p:spPr>
          <a:xfrm>
            <a:off x="1835696" y="1865438"/>
            <a:ext cx="1363207" cy="778320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12029" r="21818" b="11554"/>
          <a:stretch/>
        </p:blipFill>
        <p:spPr>
          <a:xfrm>
            <a:off x="317752" y="1131590"/>
            <a:ext cx="1733968" cy="1222305"/>
          </a:xfrm>
          <a:prstGeom prst="rect">
            <a:avLst/>
          </a:prstGeom>
        </p:spPr>
      </p:pic>
      <p:sp>
        <p:nvSpPr>
          <p:cNvPr id="12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EHITAME (5)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0171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11" name="Ümarnurkne ristkülik 10"/>
          <p:cNvSpPr/>
          <p:nvPr/>
        </p:nvSpPr>
        <p:spPr>
          <a:xfrm>
            <a:off x="208012" y="1059582"/>
            <a:ext cx="3168352" cy="17281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7" t="17592" r="27163" b="20728"/>
          <a:stretch/>
        </p:blipFill>
        <p:spPr>
          <a:xfrm>
            <a:off x="1043608" y="1202405"/>
            <a:ext cx="1860332" cy="1442545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5" t="12234" r="34030" b="15114"/>
          <a:stretch/>
        </p:blipFill>
        <p:spPr>
          <a:xfrm>
            <a:off x="4186476" y="1065876"/>
            <a:ext cx="3723108" cy="3738122"/>
          </a:xfrm>
          <a:prstGeom prst="rect">
            <a:avLst/>
          </a:prstGeom>
        </p:spPr>
      </p:pic>
      <p:sp>
        <p:nvSpPr>
          <p:cNvPr id="8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EHITAME (6)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0171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11" name="Ümarnurkne ristkülik 10"/>
          <p:cNvSpPr/>
          <p:nvPr/>
        </p:nvSpPr>
        <p:spPr>
          <a:xfrm>
            <a:off x="208012" y="1059582"/>
            <a:ext cx="3168352" cy="17281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0" t="16144" r="18132" b="18048"/>
          <a:stretch/>
        </p:blipFill>
        <p:spPr>
          <a:xfrm>
            <a:off x="323528" y="1176657"/>
            <a:ext cx="2900856" cy="1539109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1" t="14850" r="28438" b="19089"/>
          <a:stretch/>
        </p:blipFill>
        <p:spPr>
          <a:xfrm>
            <a:off x="865054" y="2886182"/>
            <a:ext cx="2359330" cy="1918791"/>
          </a:xfrm>
          <a:prstGeom prst="rect">
            <a:avLst/>
          </a:prstGeom>
        </p:spPr>
      </p:pic>
      <p:sp>
        <p:nvSpPr>
          <p:cNvPr id="8" name="Pealkiri 1"/>
          <p:cNvSpPr txBox="1">
            <a:spLocks/>
          </p:cNvSpPr>
          <p:nvPr/>
        </p:nvSpPr>
        <p:spPr>
          <a:xfrm>
            <a:off x="2812347" y="4155927"/>
            <a:ext cx="824074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1A</a:t>
            </a:r>
            <a:endParaRPr lang="et-EE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Pealkiri 1"/>
          <p:cNvSpPr txBox="1">
            <a:spLocks/>
          </p:cNvSpPr>
          <p:nvPr/>
        </p:nvSpPr>
        <p:spPr>
          <a:xfrm>
            <a:off x="6943733" y="3839603"/>
            <a:ext cx="824074" cy="79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1B</a:t>
            </a:r>
            <a:endParaRPr lang="et-EE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8" t="14568" r="25970" b="16133"/>
          <a:stretch/>
        </p:blipFill>
        <p:spPr>
          <a:xfrm>
            <a:off x="4031472" y="1238317"/>
            <a:ext cx="4789000" cy="3565681"/>
          </a:xfrm>
          <a:prstGeom prst="rect">
            <a:avLst/>
          </a:prstGeom>
        </p:spPr>
      </p:pic>
      <p:sp>
        <p:nvSpPr>
          <p:cNvPr id="12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EHITAME (7)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0171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11" name="Ümarnurkne ristkülik 10"/>
          <p:cNvSpPr/>
          <p:nvPr/>
        </p:nvSpPr>
        <p:spPr>
          <a:xfrm>
            <a:off x="208012" y="1059582"/>
            <a:ext cx="3168352" cy="17281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8" t="32863" r="39573" b="45229"/>
          <a:stretch/>
        </p:blipFill>
        <p:spPr>
          <a:xfrm>
            <a:off x="969677" y="1450426"/>
            <a:ext cx="1802124" cy="1024760"/>
          </a:xfrm>
          <a:prstGeom prst="rect">
            <a:avLst/>
          </a:prstGeom>
        </p:spPr>
      </p:pic>
      <p:pic>
        <p:nvPicPr>
          <p:cNvPr id="3" name="Pilt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7" t="7206" r="23376" b="10030"/>
          <a:stretch/>
        </p:blipFill>
        <p:spPr>
          <a:xfrm>
            <a:off x="3779912" y="1203598"/>
            <a:ext cx="4916386" cy="3871356"/>
          </a:xfrm>
          <a:prstGeom prst="rect">
            <a:avLst/>
          </a:prstGeom>
        </p:spPr>
      </p:pic>
      <p:sp>
        <p:nvSpPr>
          <p:cNvPr id="8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EHITAME (8)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16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0171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11" name="Ümarnurkne ristkülik 10"/>
          <p:cNvSpPr/>
          <p:nvPr/>
        </p:nvSpPr>
        <p:spPr>
          <a:xfrm>
            <a:off x="208012" y="1059582"/>
            <a:ext cx="3168352" cy="17281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9" t="13806" r="19091" b="15107"/>
          <a:stretch/>
        </p:blipFill>
        <p:spPr>
          <a:xfrm>
            <a:off x="611560" y="1134385"/>
            <a:ext cx="2610303" cy="1578585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9" t="6284" r="14628" b="11460"/>
          <a:stretch/>
        </p:blipFill>
        <p:spPr>
          <a:xfrm>
            <a:off x="3381382" y="1486683"/>
            <a:ext cx="5599319" cy="3277170"/>
          </a:xfrm>
          <a:prstGeom prst="rect">
            <a:avLst/>
          </a:prstGeom>
        </p:spPr>
      </p:pic>
      <p:sp>
        <p:nvSpPr>
          <p:cNvPr id="8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EHITAME (9)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0171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11" name="Ümarnurkne ristkülik 10"/>
          <p:cNvSpPr/>
          <p:nvPr/>
        </p:nvSpPr>
        <p:spPr>
          <a:xfrm>
            <a:off x="208012" y="1059582"/>
            <a:ext cx="3168352" cy="17281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4" t="10861" r="20862" b="12630"/>
          <a:stretch/>
        </p:blipFill>
        <p:spPr>
          <a:xfrm>
            <a:off x="647027" y="1131590"/>
            <a:ext cx="2290321" cy="1542739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4" t="16553" r="29223" b="18398"/>
          <a:stretch/>
        </p:blipFill>
        <p:spPr>
          <a:xfrm>
            <a:off x="4572000" y="1411014"/>
            <a:ext cx="3923070" cy="3042746"/>
          </a:xfrm>
          <a:prstGeom prst="rect">
            <a:avLst/>
          </a:prstGeom>
        </p:spPr>
      </p:pic>
      <p:sp>
        <p:nvSpPr>
          <p:cNvPr id="8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EHITAME (10)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18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0171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11" name="Ümarnurkne ristkülik 10"/>
          <p:cNvSpPr/>
          <p:nvPr/>
        </p:nvSpPr>
        <p:spPr>
          <a:xfrm>
            <a:off x="208012" y="1059582"/>
            <a:ext cx="3168352" cy="17281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4" t="14568" r="37663" b="14346"/>
          <a:stretch/>
        </p:blipFill>
        <p:spPr>
          <a:xfrm>
            <a:off x="5076056" y="1203598"/>
            <a:ext cx="2323792" cy="3325092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3" t="14059" r="13117" b="16377"/>
          <a:stretch/>
        </p:blipFill>
        <p:spPr>
          <a:xfrm>
            <a:off x="395536" y="1188241"/>
            <a:ext cx="2868537" cy="1455517"/>
          </a:xfrm>
          <a:prstGeom prst="rect">
            <a:avLst/>
          </a:prstGeom>
        </p:spPr>
      </p:pic>
      <p:sp>
        <p:nvSpPr>
          <p:cNvPr id="8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EHITAME (11)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19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0171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20" name="Teksti kohatäide 2"/>
          <p:cNvSpPr>
            <a:spLocks noGrp="1"/>
          </p:cNvSpPr>
          <p:nvPr>
            <p:ph type="body" idx="1"/>
          </p:nvPr>
        </p:nvSpPr>
        <p:spPr>
          <a:xfrm>
            <a:off x="3131840" y="1347614"/>
            <a:ext cx="5999484" cy="1368152"/>
          </a:xfrm>
        </p:spPr>
        <p:txBody>
          <a:bodyPr/>
          <a:lstStyle/>
          <a:p>
            <a:pPr marL="285750" indent="-285750" algn="l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t-EE" sz="1800" b="1" dirty="0" smtClean="0"/>
              <a:t>Kreeka keel: </a:t>
            </a:r>
            <a:r>
              <a:rPr lang="et-EE" sz="1800" b="1" i="1" dirty="0" smtClean="0"/>
              <a:t>m</a:t>
            </a:r>
            <a:r>
              <a:rPr lang="en-US" sz="1800" b="1" i="1" dirty="0" err="1" smtClean="0"/>
              <a:t>ikros</a:t>
            </a:r>
            <a:r>
              <a:rPr lang="en-US" sz="1800" b="1" i="1" dirty="0" smtClean="0"/>
              <a:t> </a:t>
            </a:r>
            <a:r>
              <a:rPr lang="et-EE" sz="1800" b="1" dirty="0" smtClean="0"/>
              <a:t>(väike) + </a:t>
            </a:r>
            <a:r>
              <a:rPr lang="et-EE" sz="1800" b="1" i="1" dirty="0" err="1" smtClean="0"/>
              <a:t>phone</a:t>
            </a:r>
            <a:r>
              <a:rPr lang="et-EE" sz="1800" b="1" i="1" dirty="0" smtClean="0"/>
              <a:t> </a:t>
            </a:r>
            <a:r>
              <a:rPr lang="et-EE" sz="1800" b="1" dirty="0" smtClean="0"/>
              <a:t>(heli, hääl)</a:t>
            </a:r>
          </a:p>
          <a:p>
            <a:pPr marL="285750" indent="-285750" algn="l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t-EE" sz="1800" b="1" dirty="0" smtClean="0"/>
              <a:t>1878. aastal D.E. </a:t>
            </a:r>
            <a:r>
              <a:rPr lang="et-EE" sz="1800" b="1" dirty="0" err="1" smtClean="0"/>
              <a:t>Hughes</a:t>
            </a:r>
            <a:endParaRPr lang="et-EE" sz="1800" b="1" dirty="0" smtClean="0"/>
          </a:p>
          <a:p>
            <a:pPr marL="285750" indent="-285750" algn="l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t-EE" sz="1800" b="1" dirty="0" smtClean="0"/>
              <a:t>Muundur, mis muudab helilained elektripingeks</a:t>
            </a:r>
            <a:endParaRPr lang="et-EE" sz="1600" b="1" dirty="0" smtClean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191" y="1015529"/>
            <a:ext cx="3667125" cy="366712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82091"/>
            <a:ext cx="1331167" cy="95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16" y="3407177"/>
            <a:ext cx="2778430" cy="164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MIKROFON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7678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11" name="Ümarnurkne ristkülik 10"/>
          <p:cNvSpPr/>
          <p:nvPr/>
        </p:nvSpPr>
        <p:spPr>
          <a:xfrm>
            <a:off x="208012" y="1059582"/>
            <a:ext cx="3168352" cy="17281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4" t="15242" r="27758" b="16338"/>
          <a:stretch/>
        </p:blipFill>
        <p:spPr>
          <a:xfrm>
            <a:off x="611560" y="1244399"/>
            <a:ext cx="1740024" cy="1358557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2" t="18473" r="43362" b="21540"/>
          <a:stretch/>
        </p:blipFill>
        <p:spPr>
          <a:xfrm>
            <a:off x="1458913" y="3116333"/>
            <a:ext cx="760370" cy="1757558"/>
          </a:xfrm>
          <a:prstGeom prst="rect">
            <a:avLst/>
          </a:prstGeom>
        </p:spPr>
      </p:pic>
      <p:pic>
        <p:nvPicPr>
          <p:cNvPr id="3" name="Pilt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1" t="12282" r="37922" b="10793"/>
          <a:stretch/>
        </p:blipFill>
        <p:spPr>
          <a:xfrm>
            <a:off x="3419872" y="1892925"/>
            <a:ext cx="1932439" cy="3271113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7206" r="30390" b="8253"/>
          <a:stretch/>
        </p:blipFill>
        <p:spPr>
          <a:xfrm>
            <a:off x="5207212" y="166034"/>
            <a:ext cx="3952711" cy="4349932"/>
          </a:xfrm>
          <a:prstGeom prst="rect">
            <a:avLst/>
          </a:prstGeom>
        </p:spPr>
      </p:pic>
      <p:sp>
        <p:nvSpPr>
          <p:cNvPr id="10" name="Pealkiri 1"/>
          <p:cNvSpPr txBox="1">
            <a:spLocks/>
          </p:cNvSpPr>
          <p:nvPr/>
        </p:nvSpPr>
        <p:spPr>
          <a:xfrm>
            <a:off x="899592" y="3635072"/>
            <a:ext cx="824074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1A</a:t>
            </a:r>
            <a:endParaRPr lang="et-EE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Pealkiri 1"/>
          <p:cNvSpPr txBox="1">
            <a:spLocks/>
          </p:cNvSpPr>
          <p:nvPr/>
        </p:nvSpPr>
        <p:spPr>
          <a:xfrm>
            <a:off x="3275856" y="3528481"/>
            <a:ext cx="824074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1B</a:t>
            </a:r>
            <a:endParaRPr lang="et-EE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Pealkiri 1"/>
          <p:cNvSpPr txBox="1">
            <a:spLocks/>
          </p:cNvSpPr>
          <p:nvPr/>
        </p:nvSpPr>
        <p:spPr>
          <a:xfrm>
            <a:off x="6948264" y="1347614"/>
            <a:ext cx="824074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1C</a:t>
            </a:r>
            <a:endParaRPr lang="et-EE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ksti kohatäide 2"/>
          <p:cNvSpPr>
            <a:spLocks noGrp="1"/>
          </p:cNvSpPr>
          <p:nvPr>
            <p:ph type="body" idx="1"/>
          </p:nvPr>
        </p:nvSpPr>
        <p:spPr>
          <a:xfrm>
            <a:off x="933045" y="2370306"/>
            <a:ext cx="432048" cy="273452"/>
          </a:xfrm>
        </p:spPr>
        <p:txBody>
          <a:bodyPr/>
          <a:lstStyle/>
          <a:p>
            <a:pPr algn="l"/>
            <a:r>
              <a:rPr lang="et-EE" sz="1400" b="1" dirty="0" smtClean="0"/>
              <a:t>7</a:t>
            </a:r>
          </a:p>
        </p:txBody>
      </p:sp>
      <p:sp>
        <p:nvSpPr>
          <p:cNvPr id="15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EHITAME (12)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20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0171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11" name="Ümarnurkne ristkülik 10"/>
          <p:cNvSpPr/>
          <p:nvPr/>
        </p:nvSpPr>
        <p:spPr>
          <a:xfrm>
            <a:off x="208012" y="1059582"/>
            <a:ext cx="3168352" cy="17281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7" t="14905" r="20689" b="14989"/>
          <a:stretch/>
        </p:blipFill>
        <p:spPr>
          <a:xfrm>
            <a:off x="484096" y="1086906"/>
            <a:ext cx="2804211" cy="1772876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9" t="8009" r="20029" b="10763"/>
          <a:stretch/>
        </p:blipFill>
        <p:spPr>
          <a:xfrm>
            <a:off x="3258902" y="1220533"/>
            <a:ext cx="5483858" cy="3799489"/>
          </a:xfrm>
          <a:prstGeom prst="rect">
            <a:avLst/>
          </a:prstGeom>
        </p:spPr>
      </p:pic>
      <p:sp>
        <p:nvSpPr>
          <p:cNvPr id="8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EHITAME (13)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0171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11" name="Ümarnurkne ristkülik 10"/>
          <p:cNvSpPr/>
          <p:nvPr/>
        </p:nvSpPr>
        <p:spPr>
          <a:xfrm>
            <a:off x="208012" y="1059582"/>
            <a:ext cx="3168352" cy="17281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4" t="14178" r="18255" b="15716"/>
          <a:stretch/>
        </p:blipFill>
        <p:spPr>
          <a:xfrm>
            <a:off x="445917" y="1128924"/>
            <a:ext cx="2851257" cy="1642830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9" t="11771" r="22706" b="15089"/>
          <a:stretch/>
        </p:blipFill>
        <p:spPr>
          <a:xfrm>
            <a:off x="743828" y="3003798"/>
            <a:ext cx="2820060" cy="1872208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9" t="5468" r="33966" b="6900"/>
          <a:stretch/>
        </p:blipFill>
        <p:spPr>
          <a:xfrm>
            <a:off x="4558389" y="51470"/>
            <a:ext cx="3758027" cy="4959833"/>
          </a:xfrm>
          <a:prstGeom prst="rect">
            <a:avLst/>
          </a:prstGeom>
        </p:spPr>
      </p:pic>
      <p:sp>
        <p:nvSpPr>
          <p:cNvPr id="8" name="Pealkiri 1"/>
          <p:cNvSpPr txBox="1">
            <a:spLocks/>
          </p:cNvSpPr>
          <p:nvPr/>
        </p:nvSpPr>
        <p:spPr>
          <a:xfrm>
            <a:off x="1731702" y="3147814"/>
            <a:ext cx="824074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1A</a:t>
            </a:r>
            <a:endParaRPr lang="et-EE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Pealkiri 1"/>
          <p:cNvSpPr txBox="1">
            <a:spLocks/>
          </p:cNvSpPr>
          <p:nvPr/>
        </p:nvSpPr>
        <p:spPr>
          <a:xfrm>
            <a:off x="7812360" y="2283719"/>
            <a:ext cx="824074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1B</a:t>
            </a:r>
            <a:endParaRPr lang="et-EE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EHITAME (14)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22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9951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11" name="Ümarnurkne ristkülik 10"/>
          <p:cNvSpPr/>
          <p:nvPr/>
        </p:nvSpPr>
        <p:spPr>
          <a:xfrm>
            <a:off x="208012" y="1059582"/>
            <a:ext cx="3168352" cy="17281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9" t="13540" r="15000" b="17525"/>
          <a:stretch/>
        </p:blipFill>
        <p:spPr>
          <a:xfrm>
            <a:off x="470853" y="1264101"/>
            <a:ext cx="2642669" cy="1333543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4" t="11347" r="17555" b="14574"/>
          <a:stretch/>
        </p:blipFill>
        <p:spPr>
          <a:xfrm rot="393315">
            <a:off x="268715" y="3025817"/>
            <a:ext cx="3893490" cy="2355726"/>
          </a:xfrm>
          <a:prstGeom prst="rect">
            <a:avLst/>
          </a:prstGeom>
        </p:spPr>
      </p:pic>
      <p:pic>
        <p:nvPicPr>
          <p:cNvPr id="13" name="Pilt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9" t="6852" r="20000" b="11867"/>
          <a:stretch/>
        </p:blipFill>
        <p:spPr>
          <a:xfrm>
            <a:off x="3866546" y="281939"/>
            <a:ext cx="5269832" cy="3801979"/>
          </a:xfrm>
          <a:prstGeom prst="rect">
            <a:avLst/>
          </a:prstGeom>
        </p:spPr>
      </p:pic>
      <p:sp>
        <p:nvSpPr>
          <p:cNvPr id="8" name="Pealkiri 1"/>
          <p:cNvSpPr txBox="1">
            <a:spLocks/>
          </p:cNvSpPr>
          <p:nvPr/>
        </p:nvSpPr>
        <p:spPr>
          <a:xfrm>
            <a:off x="1115616" y="3083275"/>
            <a:ext cx="824074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1A</a:t>
            </a:r>
            <a:endParaRPr lang="et-EE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Pealkiri 1"/>
          <p:cNvSpPr txBox="1">
            <a:spLocks/>
          </p:cNvSpPr>
          <p:nvPr/>
        </p:nvSpPr>
        <p:spPr>
          <a:xfrm>
            <a:off x="6627587" y="1635646"/>
            <a:ext cx="824074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1B</a:t>
            </a:r>
            <a:endParaRPr lang="et-EE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ksti kohatäide 2"/>
          <p:cNvSpPr>
            <a:spLocks noGrp="1"/>
          </p:cNvSpPr>
          <p:nvPr>
            <p:ph type="body" idx="1"/>
          </p:nvPr>
        </p:nvSpPr>
        <p:spPr>
          <a:xfrm>
            <a:off x="251520" y="2355726"/>
            <a:ext cx="504056" cy="411510"/>
          </a:xfrm>
        </p:spPr>
        <p:txBody>
          <a:bodyPr/>
          <a:lstStyle/>
          <a:p>
            <a:pPr algn="l"/>
            <a:r>
              <a:rPr lang="et-EE" sz="2200" b="1" dirty="0" smtClean="0"/>
              <a:t>x2</a:t>
            </a:r>
          </a:p>
        </p:txBody>
      </p:sp>
      <p:sp>
        <p:nvSpPr>
          <p:cNvPr id="14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EHITAME (15)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23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0171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11" name="Ümarnurkne ristkülik 10"/>
          <p:cNvSpPr/>
          <p:nvPr/>
        </p:nvSpPr>
        <p:spPr>
          <a:xfrm>
            <a:off x="208012" y="1059582"/>
            <a:ext cx="3168352" cy="17281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1" t="24102" r="21817" b="25898"/>
          <a:stretch/>
        </p:blipFill>
        <p:spPr>
          <a:xfrm>
            <a:off x="523111" y="1270751"/>
            <a:ext cx="2577044" cy="1291094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5" t="29839" r="32463" b="22318"/>
          <a:stretch/>
        </p:blipFill>
        <p:spPr>
          <a:xfrm flipH="1">
            <a:off x="3867271" y="1995686"/>
            <a:ext cx="3972130" cy="2248560"/>
          </a:xfrm>
          <a:prstGeom prst="rect">
            <a:avLst/>
          </a:prstGeom>
        </p:spPr>
      </p:pic>
      <p:sp>
        <p:nvSpPr>
          <p:cNvPr id="7" name="Teksti kohatäide 2"/>
          <p:cNvSpPr>
            <a:spLocks noGrp="1"/>
          </p:cNvSpPr>
          <p:nvPr>
            <p:ph type="body" idx="1"/>
          </p:nvPr>
        </p:nvSpPr>
        <p:spPr>
          <a:xfrm>
            <a:off x="395536" y="2067694"/>
            <a:ext cx="432048" cy="273452"/>
          </a:xfrm>
        </p:spPr>
        <p:txBody>
          <a:bodyPr/>
          <a:lstStyle/>
          <a:p>
            <a:pPr algn="l"/>
            <a:r>
              <a:rPr lang="et-EE" sz="1400" b="1" dirty="0" smtClean="0"/>
              <a:t>6</a:t>
            </a:r>
          </a:p>
        </p:txBody>
      </p:sp>
      <p:sp>
        <p:nvSpPr>
          <p:cNvPr id="8" name="Teksti kohatäide 2"/>
          <p:cNvSpPr>
            <a:spLocks noGrp="1"/>
          </p:cNvSpPr>
          <p:nvPr>
            <p:ph type="body" idx="1"/>
          </p:nvPr>
        </p:nvSpPr>
        <p:spPr>
          <a:xfrm>
            <a:off x="827584" y="1563638"/>
            <a:ext cx="432048" cy="273452"/>
          </a:xfrm>
        </p:spPr>
        <p:txBody>
          <a:bodyPr/>
          <a:lstStyle/>
          <a:p>
            <a:pPr algn="l"/>
            <a:r>
              <a:rPr lang="et-EE" sz="1400" b="1" dirty="0" smtClean="0"/>
              <a:t>6</a:t>
            </a:r>
          </a:p>
        </p:txBody>
      </p:sp>
      <p:sp>
        <p:nvSpPr>
          <p:cNvPr id="10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EHITAME (16)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24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0171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11" name="Ümarnurkne ristkülik 10"/>
          <p:cNvSpPr/>
          <p:nvPr/>
        </p:nvSpPr>
        <p:spPr>
          <a:xfrm>
            <a:off x="208012" y="1059582"/>
            <a:ext cx="3168352" cy="17281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13" name="Pilt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4" t="4442" r="25429" b="6046"/>
          <a:stretch/>
        </p:blipFill>
        <p:spPr>
          <a:xfrm>
            <a:off x="1007799" y="1198699"/>
            <a:ext cx="1734915" cy="1622985"/>
          </a:xfrm>
          <a:prstGeom prst="rect">
            <a:avLst/>
          </a:prstGeom>
        </p:spPr>
      </p:pic>
      <p:pic>
        <p:nvPicPr>
          <p:cNvPr id="14" name="Pilt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2" t="5153" r="37876" b="4821"/>
          <a:stretch/>
        </p:blipFill>
        <p:spPr>
          <a:xfrm>
            <a:off x="4972584" y="721896"/>
            <a:ext cx="2276376" cy="4632157"/>
          </a:xfrm>
          <a:prstGeom prst="rect">
            <a:avLst/>
          </a:prstGeom>
        </p:spPr>
      </p:pic>
      <p:pic>
        <p:nvPicPr>
          <p:cNvPr id="15" name="Pilt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7" t="20940" r="10249" b="29798"/>
          <a:stretch/>
        </p:blipFill>
        <p:spPr>
          <a:xfrm rot="20165992">
            <a:off x="699065" y="3427662"/>
            <a:ext cx="3402668" cy="1152132"/>
          </a:xfrm>
          <a:prstGeom prst="rect">
            <a:avLst/>
          </a:prstGeom>
        </p:spPr>
      </p:pic>
      <p:sp>
        <p:nvSpPr>
          <p:cNvPr id="8" name="Pealkiri 1"/>
          <p:cNvSpPr txBox="1">
            <a:spLocks/>
          </p:cNvSpPr>
          <p:nvPr/>
        </p:nvSpPr>
        <p:spPr>
          <a:xfrm>
            <a:off x="1659694" y="3280142"/>
            <a:ext cx="824074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1A</a:t>
            </a:r>
            <a:endParaRPr lang="et-EE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Pealkiri 1"/>
          <p:cNvSpPr txBox="1">
            <a:spLocks/>
          </p:cNvSpPr>
          <p:nvPr/>
        </p:nvSpPr>
        <p:spPr>
          <a:xfrm>
            <a:off x="6836923" y="1275606"/>
            <a:ext cx="824074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1B</a:t>
            </a:r>
            <a:endParaRPr lang="et-EE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EHITAME (17)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25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0171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11" name="Ümarnurkne ristkülik 10"/>
          <p:cNvSpPr/>
          <p:nvPr/>
        </p:nvSpPr>
        <p:spPr>
          <a:xfrm>
            <a:off x="208012" y="1059582"/>
            <a:ext cx="3168352" cy="17281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7" t="15577" r="28063" b="19574"/>
          <a:stretch/>
        </p:blipFill>
        <p:spPr>
          <a:xfrm>
            <a:off x="913389" y="1165344"/>
            <a:ext cx="1883201" cy="1516667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8" t="18474" r="35439" b="20233"/>
          <a:stretch/>
        </p:blipFill>
        <p:spPr>
          <a:xfrm>
            <a:off x="4577190" y="1370214"/>
            <a:ext cx="2767265" cy="2867068"/>
          </a:xfrm>
          <a:prstGeom prst="rect">
            <a:avLst/>
          </a:prstGeom>
        </p:spPr>
      </p:pic>
      <p:sp>
        <p:nvSpPr>
          <p:cNvPr id="8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EHITAME (18)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26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1636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11" name="Ümarnurkne ristkülik 10"/>
          <p:cNvSpPr/>
          <p:nvPr/>
        </p:nvSpPr>
        <p:spPr>
          <a:xfrm>
            <a:off x="208012" y="1059582"/>
            <a:ext cx="3168352" cy="17281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2" t="19830" r="28192" b="22472"/>
          <a:stretch/>
        </p:blipFill>
        <p:spPr>
          <a:xfrm>
            <a:off x="835352" y="1248971"/>
            <a:ext cx="1908212" cy="1349413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2" t="15434" r="32604" b="20389"/>
          <a:stretch/>
        </p:blipFill>
        <p:spPr>
          <a:xfrm>
            <a:off x="4932040" y="1370070"/>
            <a:ext cx="2981291" cy="3001880"/>
          </a:xfrm>
          <a:prstGeom prst="rect">
            <a:avLst/>
          </a:prstGeom>
        </p:spPr>
      </p:pic>
      <p:sp>
        <p:nvSpPr>
          <p:cNvPr id="8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EHITAME (19)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27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1636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11" name="Ümarnurkne ristkülik 10"/>
          <p:cNvSpPr/>
          <p:nvPr/>
        </p:nvSpPr>
        <p:spPr>
          <a:xfrm>
            <a:off x="208012" y="1059582"/>
            <a:ext cx="3168352" cy="17281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t="17672" r="23276" b="16674"/>
          <a:stretch/>
        </p:blipFill>
        <p:spPr>
          <a:xfrm>
            <a:off x="543196" y="1106175"/>
            <a:ext cx="2497985" cy="1683688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6" t="13557" r="33965" b="12630"/>
          <a:stretch/>
        </p:blipFill>
        <p:spPr>
          <a:xfrm>
            <a:off x="4860032" y="1106175"/>
            <a:ext cx="2806263" cy="3452649"/>
          </a:xfrm>
          <a:prstGeom prst="rect">
            <a:avLst/>
          </a:prstGeom>
        </p:spPr>
      </p:pic>
      <p:sp>
        <p:nvSpPr>
          <p:cNvPr id="8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EHITAME (20)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28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1636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11" name="Ümarnurkne ristkülik 10"/>
          <p:cNvSpPr/>
          <p:nvPr/>
        </p:nvSpPr>
        <p:spPr>
          <a:xfrm>
            <a:off x="208012" y="1059582"/>
            <a:ext cx="3168352" cy="17281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3" t="2754" r="4926" b="3198"/>
          <a:stretch/>
        </p:blipFill>
        <p:spPr>
          <a:xfrm>
            <a:off x="508228" y="1302719"/>
            <a:ext cx="2567919" cy="1480958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27126" r="39064" b="13554"/>
          <a:stretch/>
        </p:blipFill>
        <p:spPr>
          <a:xfrm>
            <a:off x="3707904" y="1029544"/>
            <a:ext cx="4431802" cy="4062486"/>
          </a:xfrm>
          <a:prstGeom prst="rect">
            <a:avLst/>
          </a:prstGeom>
        </p:spPr>
      </p:pic>
      <p:sp>
        <p:nvSpPr>
          <p:cNvPr id="8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EHITAME (21)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29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1636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42250"/>
            <a:ext cx="6108383" cy="218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14" name="Pealkiri 1"/>
          <p:cNvSpPr txBox="1">
            <a:spLocks/>
          </p:cNvSpPr>
          <p:nvPr/>
        </p:nvSpPr>
        <p:spPr>
          <a:xfrm>
            <a:off x="1691680" y="827793"/>
            <a:ext cx="824074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t-EE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Pealkiri 1"/>
          <p:cNvSpPr txBox="1">
            <a:spLocks/>
          </p:cNvSpPr>
          <p:nvPr/>
        </p:nvSpPr>
        <p:spPr>
          <a:xfrm>
            <a:off x="3078440" y="1043816"/>
            <a:ext cx="824074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t-EE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Pealkiri 1"/>
          <p:cNvSpPr txBox="1">
            <a:spLocks/>
          </p:cNvSpPr>
          <p:nvPr/>
        </p:nvSpPr>
        <p:spPr>
          <a:xfrm>
            <a:off x="5132298" y="868268"/>
            <a:ext cx="824074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t-EE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ksti kohatäide 2"/>
          <p:cNvSpPr>
            <a:spLocks noGrp="1"/>
          </p:cNvSpPr>
          <p:nvPr>
            <p:ph type="body" idx="1"/>
          </p:nvPr>
        </p:nvSpPr>
        <p:spPr>
          <a:xfrm>
            <a:off x="179512" y="3579862"/>
            <a:ext cx="4472915" cy="1368152"/>
          </a:xfrm>
        </p:spPr>
        <p:txBody>
          <a:bodyPr/>
          <a:lstStyle/>
          <a:p>
            <a:pPr marL="342900" indent="-342900" algn="l">
              <a:buFont typeface="+mj-lt"/>
              <a:buAutoNum type="alphaUcPeriod"/>
            </a:pPr>
            <a:r>
              <a:rPr lang="et-EE" sz="1800" b="1" dirty="0" smtClean="0"/>
              <a:t>PROGRAMM ALGAB (START PLOKK)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t-EE" sz="1800" b="1" dirty="0" smtClean="0"/>
              <a:t>MOOTOR HAKKAB TÖÖLE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t-EE" sz="1800" b="1" dirty="0" smtClean="0"/>
              <a:t>MOOTOR LÕPETAB TÖÖTAMISE 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t-EE" sz="1800" b="1" dirty="0" smtClean="0"/>
              <a:t>+ E.  KÕLAB HELI (NUMBER 23)</a:t>
            </a:r>
          </a:p>
        </p:txBody>
      </p:sp>
      <p:sp>
        <p:nvSpPr>
          <p:cNvPr id="11" name="Pealkiri 1"/>
          <p:cNvSpPr txBox="1">
            <a:spLocks/>
          </p:cNvSpPr>
          <p:nvPr/>
        </p:nvSpPr>
        <p:spPr>
          <a:xfrm>
            <a:off x="6184606" y="805204"/>
            <a:ext cx="824074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t-EE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Pealkiri 1"/>
          <p:cNvSpPr txBox="1">
            <a:spLocks/>
          </p:cNvSpPr>
          <p:nvPr/>
        </p:nvSpPr>
        <p:spPr>
          <a:xfrm>
            <a:off x="6688243" y="2715767"/>
            <a:ext cx="824074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t-EE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Pealkiri 1"/>
          <p:cNvSpPr txBox="1">
            <a:spLocks/>
          </p:cNvSpPr>
          <p:nvPr/>
        </p:nvSpPr>
        <p:spPr>
          <a:xfrm>
            <a:off x="3902514" y="783146"/>
            <a:ext cx="824074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et-EE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Pealkiri 1"/>
          <p:cNvSpPr txBox="1">
            <a:spLocks/>
          </p:cNvSpPr>
          <p:nvPr/>
        </p:nvSpPr>
        <p:spPr>
          <a:xfrm>
            <a:off x="4627788" y="2715767"/>
            <a:ext cx="824074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t-EE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Pealkiri 1"/>
          <p:cNvSpPr txBox="1">
            <a:spLocks/>
          </p:cNvSpPr>
          <p:nvPr/>
        </p:nvSpPr>
        <p:spPr>
          <a:xfrm>
            <a:off x="2411760" y="2715766"/>
            <a:ext cx="824074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t-EE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ksti kohatäide 2"/>
          <p:cNvSpPr>
            <a:spLocks noGrp="1"/>
          </p:cNvSpPr>
          <p:nvPr>
            <p:ph type="body" idx="1"/>
          </p:nvPr>
        </p:nvSpPr>
        <p:spPr>
          <a:xfrm>
            <a:off x="4644008" y="3667636"/>
            <a:ext cx="4472915" cy="1368152"/>
          </a:xfrm>
        </p:spPr>
        <p:txBody>
          <a:bodyPr/>
          <a:lstStyle/>
          <a:p>
            <a:pPr marL="342900" indent="-342900" algn="l">
              <a:buFont typeface="+mj-lt"/>
              <a:buAutoNum type="alphaUcPeriod" startAt="6"/>
            </a:pPr>
            <a:r>
              <a:rPr lang="et-EE" sz="1800" b="1" dirty="0" smtClean="0"/>
              <a:t>MOOTOR TÖÖTAB TSÜKLIS…</a:t>
            </a:r>
          </a:p>
          <a:p>
            <a:pPr marL="342900" indent="-342900" algn="l">
              <a:buFont typeface="+mj-lt"/>
              <a:buAutoNum type="alphaUcPeriod" startAt="6"/>
            </a:pPr>
            <a:r>
              <a:rPr lang="et-EE" sz="1800" b="1" dirty="0" smtClean="0"/>
              <a:t>KUNI SILMADE EES KAUGUS MUUTUB</a:t>
            </a:r>
          </a:p>
          <a:p>
            <a:pPr marL="342900" indent="-342900" algn="l">
              <a:buFont typeface="+mj-lt"/>
              <a:buAutoNum type="alphaUcPeriod" startAt="6"/>
            </a:pPr>
            <a:r>
              <a:rPr lang="et-EE" sz="1800" b="1" dirty="0" smtClean="0"/>
              <a:t>MOOTORI VÕIMSUS = MIKROFONI HELITASE</a:t>
            </a:r>
          </a:p>
        </p:txBody>
      </p:sp>
      <p:sp>
        <p:nvSpPr>
          <p:cNvPr id="21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PROGRAMM (1)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0852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1" grpId="0"/>
      <p:bldP spid="12" grpId="0"/>
      <p:bldP spid="13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11" name="Ümarnurkne ristkülik 10"/>
          <p:cNvSpPr/>
          <p:nvPr/>
        </p:nvSpPr>
        <p:spPr>
          <a:xfrm>
            <a:off x="208012" y="1059582"/>
            <a:ext cx="3168352" cy="17281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5" t="25885" r="13158" b="29874"/>
          <a:stretch/>
        </p:blipFill>
        <p:spPr>
          <a:xfrm>
            <a:off x="366495" y="1563638"/>
            <a:ext cx="3009869" cy="976788"/>
          </a:xfrm>
          <a:prstGeom prst="rect">
            <a:avLst/>
          </a:prstGeom>
        </p:spPr>
      </p:pic>
      <p:pic>
        <p:nvPicPr>
          <p:cNvPr id="3" name="Pilt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5" t="25353" r="38276" b="15327"/>
          <a:stretch/>
        </p:blipFill>
        <p:spPr>
          <a:xfrm>
            <a:off x="3779912" y="874924"/>
            <a:ext cx="4385636" cy="4062483"/>
          </a:xfrm>
          <a:prstGeom prst="rect">
            <a:avLst/>
          </a:prstGeom>
        </p:spPr>
      </p:pic>
      <p:sp>
        <p:nvSpPr>
          <p:cNvPr id="8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EHITAME (22)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30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9774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11" name="Ümarnurkne ristkülik 10"/>
          <p:cNvSpPr/>
          <p:nvPr/>
        </p:nvSpPr>
        <p:spPr>
          <a:xfrm>
            <a:off x="208012" y="1059582"/>
            <a:ext cx="3168352" cy="17281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0" t="22284" r="20263" b="26786"/>
          <a:stretch/>
        </p:blipFill>
        <p:spPr>
          <a:xfrm>
            <a:off x="494023" y="1352176"/>
            <a:ext cx="2749476" cy="1191127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0" t="18474" r="34225" b="23304"/>
          <a:stretch/>
        </p:blipFill>
        <p:spPr>
          <a:xfrm>
            <a:off x="899592" y="3087885"/>
            <a:ext cx="2137502" cy="1860129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9" t="13894" r="31552" b="14989"/>
          <a:stretch/>
        </p:blipFill>
        <p:spPr>
          <a:xfrm>
            <a:off x="4572000" y="1311684"/>
            <a:ext cx="3368612" cy="3326524"/>
          </a:xfrm>
          <a:prstGeom prst="rect">
            <a:avLst/>
          </a:prstGeom>
        </p:spPr>
      </p:pic>
      <p:sp>
        <p:nvSpPr>
          <p:cNvPr id="10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EHITAME (23)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31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395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11" name="Ümarnurkne ristkülik 10"/>
          <p:cNvSpPr/>
          <p:nvPr/>
        </p:nvSpPr>
        <p:spPr>
          <a:xfrm>
            <a:off x="208012" y="1059582"/>
            <a:ext cx="3168352" cy="17281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8" t="23249" r="36768" b="23249"/>
          <a:stretch/>
        </p:blipFill>
        <p:spPr>
          <a:xfrm>
            <a:off x="1250767" y="1298035"/>
            <a:ext cx="1082842" cy="1251285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5" t="12546" r="34828" b="12967"/>
          <a:stretch/>
        </p:blipFill>
        <p:spPr>
          <a:xfrm>
            <a:off x="4355976" y="555526"/>
            <a:ext cx="3452808" cy="4215857"/>
          </a:xfrm>
          <a:prstGeom prst="rect">
            <a:avLst/>
          </a:prstGeom>
        </p:spPr>
      </p:pic>
      <p:sp>
        <p:nvSpPr>
          <p:cNvPr id="8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EHITAME (24)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32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395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11" name="Ümarnurkne ristkülik 10"/>
          <p:cNvSpPr/>
          <p:nvPr/>
        </p:nvSpPr>
        <p:spPr>
          <a:xfrm>
            <a:off x="208012" y="1059582"/>
            <a:ext cx="3168352" cy="17281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8" name="Pilt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2" t="5153" r="37876" b="4821"/>
          <a:stretch/>
        </p:blipFill>
        <p:spPr>
          <a:xfrm>
            <a:off x="1882209" y="1131590"/>
            <a:ext cx="817583" cy="1663684"/>
          </a:xfrm>
          <a:prstGeom prst="rect">
            <a:avLst/>
          </a:prstGeom>
        </p:spPr>
      </p:pic>
      <p:pic>
        <p:nvPicPr>
          <p:cNvPr id="10" name="Pilt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5" t="12546" r="34828" b="12967"/>
          <a:stretch/>
        </p:blipFill>
        <p:spPr>
          <a:xfrm>
            <a:off x="749957" y="1377559"/>
            <a:ext cx="894548" cy="1092237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2" t="5480" r="39763" b="4877"/>
          <a:stretch/>
        </p:blipFill>
        <p:spPr>
          <a:xfrm>
            <a:off x="3376364" y="936375"/>
            <a:ext cx="1771676" cy="4193086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5" t="4395" r="36245" b="4601"/>
          <a:stretch/>
        </p:blipFill>
        <p:spPr>
          <a:xfrm>
            <a:off x="5573207" y="-20538"/>
            <a:ext cx="3319273" cy="5150595"/>
          </a:xfrm>
          <a:prstGeom prst="rect">
            <a:avLst/>
          </a:prstGeom>
        </p:spPr>
      </p:pic>
      <p:sp>
        <p:nvSpPr>
          <p:cNvPr id="12" name="Pealkiri 1"/>
          <p:cNvSpPr txBox="1">
            <a:spLocks/>
          </p:cNvSpPr>
          <p:nvPr/>
        </p:nvSpPr>
        <p:spPr>
          <a:xfrm>
            <a:off x="3059832" y="2897269"/>
            <a:ext cx="824074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1A</a:t>
            </a:r>
            <a:endParaRPr lang="et-EE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Pealkiri 1"/>
          <p:cNvSpPr txBox="1">
            <a:spLocks/>
          </p:cNvSpPr>
          <p:nvPr/>
        </p:nvSpPr>
        <p:spPr>
          <a:xfrm>
            <a:off x="6156176" y="2083461"/>
            <a:ext cx="824074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1B</a:t>
            </a:r>
            <a:endParaRPr lang="et-EE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Ovaal 13"/>
          <p:cNvSpPr/>
          <p:nvPr/>
        </p:nvSpPr>
        <p:spPr>
          <a:xfrm rot="20298856">
            <a:off x="6615851" y="3699104"/>
            <a:ext cx="760330" cy="7758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5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EHITAME (25)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33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395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11" name="Ümarnurkne ristkülik 10"/>
          <p:cNvSpPr/>
          <p:nvPr/>
        </p:nvSpPr>
        <p:spPr>
          <a:xfrm>
            <a:off x="208012" y="1059582"/>
            <a:ext cx="3168352" cy="17281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0" t="25354" r="8793" b="26112"/>
          <a:stretch/>
        </p:blipFill>
        <p:spPr>
          <a:xfrm>
            <a:off x="440099" y="1481955"/>
            <a:ext cx="2732217" cy="906542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6" r="34310"/>
          <a:stretch/>
        </p:blipFill>
        <p:spPr>
          <a:xfrm>
            <a:off x="5626891" y="-4772"/>
            <a:ext cx="3121573" cy="5145327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4" t="-2160" r="28966" b="14990"/>
          <a:stretch/>
        </p:blipFill>
        <p:spPr>
          <a:xfrm>
            <a:off x="3216575" y="2571750"/>
            <a:ext cx="1715465" cy="2242588"/>
          </a:xfrm>
          <a:prstGeom prst="rect">
            <a:avLst/>
          </a:prstGeom>
        </p:spPr>
      </p:pic>
      <p:sp>
        <p:nvSpPr>
          <p:cNvPr id="8" name="Teksti kohatäide 2"/>
          <p:cNvSpPr>
            <a:spLocks noGrp="1"/>
          </p:cNvSpPr>
          <p:nvPr>
            <p:ph type="body" idx="1"/>
          </p:nvPr>
        </p:nvSpPr>
        <p:spPr>
          <a:xfrm>
            <a:off x="372182" y="1851670"/>
            <a:ext cx="432048" cy="273452"/>
          </a:xfrm>
        </p:spPr>
        <p:txBody>
          <a:bodyPr/>
          <a:lstStyle/>
          <a:p>
            <a:pPr algn="l"/>
            <a:r>
              <a:rPr lang="et-EE" sz="1400" b="1" dirty="0" smtClean="0"/>
              <a:t>10</a:t>
            </a:r>
          </a:p>
        </p:txBody>
      </p:sp>
      <p:sp>
        <p:nvSpPr>
          <p:cNvPr id="10" name="Ovaal 9"/>
          <p:cNvSpPr/>
          <p:nvPr/>
        </p:nvSpPr>
        <p:spPr>
          <a:xfrm rot="20298856">
            <a:off x="6169123" y="2504869"/>
            <a:ext cx="1649986" cy="7758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cxnSp>
        <p:nvCxnSpPr>
          <p:cNvPr id="12" name="Sirge noolkonnektor 11"/>
          <p:cNvCxnSpPr/>
          <p:nvPr/>
        </p:nvCxnSpPr>
        <p:spPr>
          <a:xfrm flipH="1">
            <a:off x="4572000" y="3291830"/>
            <a:ext cx="1728192" cy="122413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EHITAME (26)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34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3507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3" t="6142" r="35670" b="5552"/>
          <a:stretch/>
        </p:blipFill>
        <p:spPr>
          <a:xfrm>
            <a:off x="4012247" y="-20538"/>
            <a:ext cx="3152041" cy="5237276"/>
          </a:xfrm>
          <a:prstGeom prst="rect">
            <a:avLst/>
          </a:prstGeom>
        </p:spPr>
      </p:pic>
      <p:sp>
        <p:nvSpPr>
          <p:cNvPr id="6" name="Pealkiri 1"/>
          <p:cNvSpPr txBox="1">
            <a:spLocks/>
          </p:cNvSpPr>
          <p:nvPr/>
        </p:nvSpPr>
        <p:spPr>
          <a:xfrm>
            <a:off x="745232" y="579512"/>
            <a:ext cx="339472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VALMIS!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35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286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10" name="Teksti kohatäide 2"/>
          <p:cNvSpPr>
            <a:spLocks noGrp="1"/>
          </p:cNvSpPr>
          <p:nvPr>
            <p:ph type="body" idx="1"/>
          </p:nvPr>
        </p:nvSpPr>
        <p:spPr>
          <a:xfrm>
            <a:off x="395536" y="1131590"/>
            <a:ext cx="8568952" cy="1656184"/>
          </a:xfrm>
        </p:spPr>
        <p:txBody>
          <a:bodyPr/>
          <a:lstStyle/>
          <a:p>
            <a:pPr marL="342900" indent="-342900" algn="l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t-EE" sz="1800" b="1" dirty="0" smtClean="0"/>
              <a:t>Muuda programmi vastavalt oma soovidele</a:t>
            </a:r>
          </a:p>
          <a:p>
            <a:pPr marL="342900" indent="-342900" algn="l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t-EE" sz="1800" b="1" dirty="0" smtClean="0"/>
              <a:t>Ehita uus või teine lind</a:t>
            </a:r>
          </a:p>
          <a:p>
            <a:pPr marL="342900" indent="-342900" algn="l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t-EE" sz="1800" b="1" dirty="0" smtClean="0"/>
              <a:t>Ehita uus või teine mutukas</a:t>
            </a:r>
          </a:p>
          <a:p>
            <a:pPr marL="342900" indent="-342900" algn="l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t-EE" sz="1800" b="1" dirty="0" smtClean="0"/>
              <a:t>Lisa detaile, mis sobiks mudeliga kokku (näiteks puud, põõsad, lilled)</a:t>
            </a:r>
          </a:p>
        </p:txBody>
      </p:sp>
      <p:sp>
        <p:nvSpPr>
          <p:cNvPr id="6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BOONUSÜLESANDED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36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4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37" name="Teksti kohatäide 2"/>
          <p:cNvSpPr>
            <a:spLocks noGrp="1"/>
          </p:cNvSpPr>
          <p:nvPr>
            <p:ph type="body" idx="1"/>
          </p:nvPr>
        </p:nvSpPr>
        <p:spPr>
          <a:xfrm>
            <a:off x="575556" y="987574"/>
            <a:ext cx="8507288" cy="1296144"/>
          </a:xfrm>
        </p:spPr>
        <p:txBody>
          <a:bodyPr/>
          <a:lstStyle/>
          <a:p>
            <a:pPr marL="342900" indent="-342900" algn="l">
              <a:buFont typeface="+mj-lt"/>
              <a:buAutoNum type="arabicPeriod"/>
            </a:pPr>
            <a:endParaRPr lang="et-EE" sz="1200" dirty="0" smtClean="0"/>
          </a:p>
          <a:p>
            <a:pPr marL="342900" indent="-342900" algn="l">
              <a:buFont typeface="+mj-lt"/>
              <a:buAutoNum type="arabicPeriod"/>
            </a:pPr>
            <a:endParaRPr lang="et-EE" sz="1200" dirty="0"/>
          </a:p>
          <a:p>
            <a:pPr marL="342900" indent="-342900" algn="l">
              <a:buFont typeface="+mj-lt"/>
              <a:buAutoNum type="arabicPeriod"/>
            </a:pPr>
            <a:r>
              <a:rPr lang="et-EE" sz="1200" dirty="0"/>
              <a:t>https://</a:t>
            </a:r>
            <a:r>
              <a:rPr lang="et-EE" sz="1200" dirty="0" smtClean="0"/>
              <a:t>image.freepik.com/free-vector/coloured-robot-design_1148-9.jpg</a:t>
            </a:r>
            <a:endParaRPr lang="en-US" sz="1200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t-EE" sz="1200" dirty="0"/>
              <a:t>http://</a:t>
            </a:r>
            <a:r>
              <a:rPr lang="et-EE" sz="1200" dirty="0" smtClean="0"/>
              <a:t>www.imagensanimadas.com/data/media/387/microfone-imagem-animada-0040.gif</a:t>
            </a:r>
          </a:p>
          <a:p>
            <a:pPr marL="342900" indent="-342900" algn="l">
              <a:buFont typeface="+mj-lt"/>
              <a:buAutoNum type="arabicPeriod"/>
            </a:pPr>
            <a:r>
              <a:rPr lang="et-EE" sz="1200" dirty="0" smtClean="0"/>
              <a:t>https</a:t>
            </a:r>
            <a:r>
              <a:rPr lang="et-EE" sz="1200" dirty="0"/>
              <a:t>://et.wikipedia.org/wiki/Nukkv%C3%B5ll#/media/File:Nockenwelle_ani.gif</a:t>
            </a:r>
            <a:endParaRPr lang="et-EE" sz="1200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t-EE" sz="1200" dirty="0" smtClean="0"/>
              <a:t>LEGO DIGITAL DESIGNED tarkvara</a:t>
            </a:r>
          </a:p>
          <a:p>
            <a:pPr marL="342900" indent="-342900" algn="l">
              <a:buFont typeface="+mj-lt"/>
              <a:buAutoNum type="arabicPeriod"/>
            </a:pPr>
            <a:r>
              <a:rPr lang="et-EE" sz="1200" dirty="0" smtClean="0"/>
              <a:t>LEGO EDUCATION WEDO 2.0 tarkvara</a:t>
            </a:r>
            <a:endParaRPr lang="et-EE" sz="1200" dirty="0"/>
          </a:p>
        </p:txBody>
      </p:sp>
      <p:sp>
        <p:nvSpPr>
          <p:cNvPr id="6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VIITED ALLIKATELE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37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142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89"/>
          <a:stretch/>
        </p:blipFill>
        <p:spPr bwMode="auto">
          <a:xfrm>
            <a:off x="1043608" y="1174040"/>
            <a:ext cx="5832648" cy="218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ealkiri 1"/>
          <p:cNvSpPr txBox="1">
            <a:spLocks/>
          </p:cNvSpPr>
          <p:nvPr/>
        </p:nvSpPr>
        <p:spPr>
          <a:xfrm>
            <a:off x="1347406" y="1028050"/>
            <a:ext cx="824074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t-EE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Pealkiri 1"/>
          <p:cNvSpPr txBox="1">
            <a:spLocks/>
          </p:cNvSpPr>
          <p:nvPr/>
        </p:nvSpPr>
        <p:spPr>
          <a:xfrm>
            <a:off x="2826184" y="1028050"/>
            <a:ext cx="824074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t-EE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Pealkiri 1"/>
          <p:cNvSpPr txBox="1">
            <a:spLocks/>
          </p:cNvSpPr>
          <p:nvPr/>
        </p:nvSpPr>
        <p:spPr>
          <a:xfrm>
            <a:off x="3863346" y="1028050"/>
            <a:ext cx="824074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t-EE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ksti kohatäide 2"/>
          <p:cNvSpPr>
            <a:spLocks noGrp="1"/>
          </p:cNvSpPr>
          <p:nvPr>
            <p:ph type="body" idx="1"/>
          </p:nvPr>
        </p:nvSpPr>
        <p:spPr>
          <a:xfrm>
            <a:off x="123270" y="3723878"/>
            <a:ext cx="4472915" cy="1368152"/>
          </a:xfrm>
        </p:spPr>
        <p:txBody>
          <a:bodyPr/>
          <a:lstStyle/>
          <a:p>
            <a:pPr marL="342900" indent="-342900" algn="l">
              <a:buFont typeface="+mj-lt"/>
              <a:buAutoNum type="alphaUcPeriod"/>
            </a:pPr>
            <a:r>
              <a:rPr lang="et-EE" sz="1800" b="1" dirty="0" smtClean="0"/>
              <a:t>PROGRAMM ALGAB (START „A“)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t-EE" sz="1800" b="1" dirty="0" smtClean="0"/>
              <a:t>KÕLAB HELI „28“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t-EE" sz="1800" b="1" dirty="0" smtClean="0"/>
              <a:t>OOTAMINE EHK PAUS 0,5 SEK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t-EE" sz="1800" b="1" dirty="0" smtClean="0"/>
              <a:t>KÕLAB HELI „19“</a:t>
            </a:r>
          </a:p>
        </p:txBody>
      </p:sp>
      <p:sp>
        <p:nvSpPr>
          <p:cNvPr id="10" name="Pealkiri 1"/>
          <p:cNvSpPr txBox="1">
            <a:spLocks/>
          </p:cNvSpPr>
          <p:nvPr/>
        </p:nvSpPr>
        <p:spPr>
          <a:xfrm>
            <a:off x="4900508" y="1028050"/>
            <a:ext cx="824074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t-EE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Pealkiri 1"/>
          <p:cNvSpPr txBox="1">
            <a:spLocks/>
          </p:cNvSpPr>
          <p:nvPr/>
        </p:nvSpPr>
        <p:spPr>
          <a:xfrm>
            <a:off x="6052182" y="1059583"/>
            <a:ext cx="824074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t-EE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Pealkiri 1"/>
          <p:cNvSpPr txBox="1">
            <a:spLocks/>
          </p:cNvSpPr>
          <p:nvPr/>
        </p:nvSpPr>
        <p:spPr>
          <a:xfrm>
            <a:off x="5676830" y="2859782"/>
            <a:ext cx="824074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et-EE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ksti kohatäide 2"/>
          <p:cNvSpPr>
            <a:spLocks noGrp="1"/>
          </p:cNvSpPr>
          <p:nvPr>
            <p:ph type="body" idx="1"/>
          </p:nvPr>
        </p:nvSpPr>
        <p:spPr>
          <a:xfrm>
            <a:off x="4644008" y="3924136"/>
            <a:ext cx="4472915" cy="1023878"/>
          </a:xfrm>
        </p:spPr>
        <p:txBody>
          <a:bodyPr/>
          <a:lstStyle/>
          <a:p>
            <a:pPr marL="342900" indent="-342900" algn="l">
              <a:buFont typeface="+mj-lt"/>
              <a:buAutoNum type="alphaUcPeriod" startAt="6"/>
            </a:pPr>
            <a:endParaRPr lang="et-EE" sz="1800" b="1" dirty="0" smtClean="0"/>
          </a:p>
          <a:p>
            <a:pPr marL="342900" indent="-342900" algn="l">
              <a:buFont typeface="+mj-lt"/>
              <a:buAutoNum type="alphaUcPeriod" startAt="5"/>
            </a:pPr>
            <a:r>
              <a:rPr lang="et-EE" sz="1800" b="1" dirty="0" smtClean="0"/>
              <a:t>KÕIK EELNEV KORDUB KUNI… </a:t>
            </a:r>
          </a:p>
          <a:p>
            <a:pPr marL="342900" indent="-342900" algn="l">
              <a:buFont typeface="+mj-lt"/>
              <a:buAutoNum type="alphaUcPeriod" startAt="5"/>
            </a:pPr>
            <a:r>
              <a:rPr lang="et-EE" sz="1800" b="1" dirty="0" smtClean="0"/>
              <a:t>... SILMADE EES MUUTUB KAUGUS</a:t>
            </a:r>
          </a:p>
        </p:txBody>
      </p:sp>
      <p:sp>
        <p:nvSpPr>
          <p:cNvPr id="14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PROGRAMM (2)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7029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53040"/>
            <a:ext cx="6108383" cy="218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3"/>
          <a:stretch/>
        </p:blipFill>
        <p:spPr bwMode="auto">
          <a:xfrm>
            <a:off x="1043608" y="2942838"/>
            <a:ext cx="5821216" cy="218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ealkiri 1"/>
          <p:cNvSpPr txBox="1">
            <a:spLocks/>
          </p:cNvSpPr>
          <p:nvPr/>
        </p:nvSpPr>
        <p:spPr>
          <a:xfrm>
            <a:off x="219534" y="1388091"/>
            <a:ext cx="824074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t-EE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Pealkiri 1"/>
          <p:cNvSpPr txBox="1">
            <a:spLocks/>
          </p:cNvSpPr>
          <p:nvPr/>
        </p:nvSpPr>
        <p:spPr>
          <a:xfrm>
            <a:off x="219534" y="3523620"/>
            <a:ext cx="824074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t-EE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PROGRAMM (3)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277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28" name="Teksti kohatäide 2"/>
          <p:cNvSpPr>
            <a:spLocks noGrp="1"/>
          </p:cNvSpPr>
          <p:nvPr>
            <p:ph type="body" idx="1"/>
          </p:nvPr>
        </p:nvSpPr>
        <p:spPr>
          <a:xfrm>
            <a:off x="323528" y="1347614"/>
            <a:ext cx="7632848" cy="2664296"/>
          </a:xfrm>
        </p:spPr>
        <p:txBody>
          <a:bodyPr/>
          <a:lstStyle/>
          <a:p>
            <a:pPr marL="285750" indent="-285750" algn="l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t-EE" sz="1800" b="1" dirty="0" smtClean="0"/>
              <a:t>Lai ja tasakaalus alus</a:t>
            </a:r>
          </a:p>
          <a:p>
            <a:pPr marL="285750" indent="-285750" algn="l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t-EE" sz="1800" b="1" dirty="0" smtClean="0"/>
              <a:t>Stabiilne konstruktsioon</a:t>
            </a:r>
          </a:p>
          <a:p>
            <a:pPr marL="285750" indent="-285750" algn="l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t-EE" sz="1800" b="1" dirty="0" smtClean="0"/>
              <a:t>Nukkvõll = nukkidega võll</a:t>
            </a:r>
          </a:p>
          <a:p>
            <a:pPr marL="285750" indent="-285750" algn="l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t-EE" sz="1800" b="1" dirty="0" smtClean="0"/>
              <a:t>Boonusülesanded: 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et-EE" sz="1600" b="1" dirty="0" smtClean="0"/>
              <a:t>programmeerimine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et-EE" sz="1600" dirty="0" smtClean="0"/>
              <a:t>ehitamine</a:t>
            </a:r>
            <a:endParaRPr lang="et-EE" sz="1600" b="1" dirty="0" smtClean="0"/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endParaRPr lang="et-EE" sz="1600" b="1" dirty="0" smtClean="0"/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>
          <a:blip r:embed="rId3">
            <a:clrChange>
              <a:clrFrom>
                <a:srgbClr val="F7F9F6"/>
              </a:clrFrom>
              <a:clrTo>
                <a:srgbClr val="F7F9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563638"/>
            <a:ext cx="2095500" cy="1571625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" t="15001" r="11558" b="15057"/>
          <a:stretch/>
        </p:blipFill>
        <p:spPr>
          <a:xfrm rot="16200000">
            <a:off x="5645251" y="1816229"/>
            <a:ext cx="4002750" cy="22608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LIND JA MUTUKAS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4383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" t="15001" r="11558" b="15057"/>
          <a:stretch/>
        </p:blipFill>
        <p:spPr>
          <a:xfrm rot="16200000">
            <a:off x="2448327" y="1816229"/>
            <a:ext cx="4002750" cy="22608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LIND JA MUTUKAS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244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7" name="Teksti kohatäide 2"/>
          <p:cNvSpPr>
            <a:spLocks noGrp="1"/>
          </p:cNvSpPr>
          <p:nvPr>
            <p:ph type="body" idx="1"/>
          </p:nvPr>
        </p:nvSpPr>
        <p:spPr>
          <a:xfrm>
            <a:off x="611560" y="1059582"/>
            <a:ext cx="6552728" cy="3096344"/>
          </a:xfrm>
        </p:spPr>
        <p:txBody>
          <a:bodyPr/>
          <a:lstStyle/>
          <a:p>
            <a:pPr marL="285750" indent="-285750" algn="l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t-EE" sz="1800" b="1" dirty="0" smtClean="0"/>
              <a:t>Ehita kiiresti, kuid hoolikalt</a:t>
            </a:r>
          </a:p>
          <a:p>
            <a:pPr marL="285750" indent="-285750" algn="l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t-EE" sz="1800" b="1" dirty="0" smtClean="0"/>
              <a:t>Ehitage kordamööda – üks õpilane 1 lehekülg, teine õpilane 1 lehekülg – vahetustega!</a:t>
            </a:r>
          </a:p>
          <a:p>
            <a:pPr marL="285750" indent="-285750" algn="l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t-EE" sz="1800" b="1" dirty="0" smtClean="0"/>
              <a:t>Kui üks ehitab, teine otsib detaile ja kontrollib</a:t>
            </a:r>
          </a:p>
          <a:p>
            <a:pPr marL="285750" indent="-285750" algn="l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t-EE" sz="1800" b="1" dirty="0" smtClean="0"/>
              <a:t>Aita sõpra sõnadega</a:t>
            </a:r>
          </a:p>
          <a:p>
            <a:pPr marL="285750" indent="-285750" algn="l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t-EE" sz="1800" b="1" dirty="0" smtClean="0"/>
              <a:t>Kui lehekülg valmis, ole vaikselt, et õpetaja teaks uue lehekülje keerata</a:t>
            </a:r>
          </a:p>
          <a:p>
            <a:pPr marL="285750" indent="-285750" algn="l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t-EE" sz="1800" b="1" dirty="0" smtClean="0"/>
              <a:t>Mida vaiksemad olete, seda kiiremini läheb ehitamine</a:t>
            </a:r>
          </a:p>
        </p:txBody>
      </p:sp>
      <p:sp>
        <p:nvSpPr>
          <p:cNvPr id="6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EHITAME KOOS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7706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1"/>
          <p:cNvSpPr txBox="1">
            <a:spLocks/>
          </p:cNvSpPr>
          <p:nvPr/>
        </p:nvSpPr>
        <p:spPr>
          <a:xfrm>
            <a:off x="-6779" y="12220"/>
            <a:ext cx="2778580" cy="239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400" b="0" i="1" dirty="0" smtClean="0">
                <a:latin typeface="Copperplate Gothic Bold" panose="020E0705020206020404" pitchFamily="34" charset="0"/>
              </a:rPr>
              <a:t>Mai.Pitsner@gmail.com</a:t>
            </a:r>
          </a:p>
        </p:txBody>
      </p:sp>
      <p:sp>
        <p:nvSpPr>
          <p:cNvPr id="11" name="Ümarnurkne ristkülik 10"/>
          <p:cNvSpPr/>
          <p:nvPr/>
        </p:nvSpPr>
        <p:spPr>
          <a:xfrm>
            <a:off x="208012" y="1059582"/>
            <a:ext cx="3168352" cy="17281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7" name="Pilt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1" t="28902" r="15673" b="26342"/>
          <a:stretch/>
        </p:blipFill>
        <p:spPr>
          <a:xfrm rot="21078550">
            <a:off x="2402873" y="2239910"/>
            <a:ext cx="6767912" cy="2302846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8165" r="12241" b="10271"/>
          <a:stretch/>
        </p:blipFill>
        <p:spPr>
          <a:xfrm>
            <a:off x="369327" y="1119380"/>
            <a:ext cx="2978537" cy="1672404"/>
          </a:xfrm>
          <a:prstGeom prst="rect">
            <a:avLst/>
          </a:prstGeom>
        </p:spPr>
      </p:pic>
      <p:sp>
        <p:nvSpPr>
          <p:cNvPr id="10" name="Pealkiri 1"/>
          <p:cNvSpPr txBox="1">
            <a:spLocks/>
          </p:cNvSpPr>
          <p:nvPr/>
        </p:nvSpPr>
        <p:spPr>
          <a:xfrm>
            <a:off x="457200" y="-380578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EHITAME (1)</a:t>
            </a:r>
            <a:endParaRPr lang="et-EE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0683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metlik">
  <a:themeElements>
    <a:clrScheme name="Ametlik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metlik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metl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4858</TotalTime>
  <Words>504</Words>
  <Application>Microsoft Office PowerPoint</Application>
  <PresentationFormat>Ekraaniseanss (16:9)</PresentationFormat>
  <Paragraphs>228</Paragraphs>
  <Slides>37</Slides>
  <Notes>36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37</vt:i4>
      </vt:variant>
    </vt:vector>
  </HeadingPairs>
  <TitlesOfParts>
    <vt:vector size="38" baseType="lpstr">
      <vt:lpstr>Ametlik</vt:lpstr>
      <vt:lpstr>LIND JA MUTUKAS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PEATÜKK 1:  SISSEJUHATUS ROBOOTIKASSE</dc:title>
  <dc:creator>Robot</dc:creator>
  <cp:lastModifiedBy>Robot</cp:lastModifiedBy>
  <cp:revision>492</cp:revision>
  <cp:lastPrinted>2018-10-15T17:30:31Z</cp:lastPrinted>
  <dcterms:created xsi:type="dcterms:W3CDTF">2017-08-09T12:05:16Z</dcterms:created>
  <dcterms:modified xsi:type="dcterms:W3CDTF">2018-11-13T12:21:23Z</dcterms:modified>
</cp:coreProperties>
</file>